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9" r:id="rId2"/>
    <p:sldId id="264" r:id="rId3"/>
    <p:sldId id="298" r:id="rId4"/>
    <p:sldId id="306" r:id="rId5"/>
    <p:sldId id="300" r:id="rId6"/>
    <p:sldId id="305" r:id="rId7"/>
    <p:sldId id="303" r:id="rId8"/>
    <p:sldId id="302" r:id="rId9"/>
    <p:sldId id="268" r:id="rId10"/>
    <p:sldId id="272" r:id="rId11"/>
    <p:sldId id="301" r:id="rId12"/>
    <p:sldId id="278" r:id="rId13"/>
  </p:sldIdLst>
  <p:sldSz cx="9144000" cy="5143500" type="screen16x9"/>
  <p:notesSz cx="6858000" cy="9144000"/>
  <p:embeddedFontLst>
    <p:embeddedFont>
      <p:font typeface="Barlow" panose="02020500000000000000" charset="0"/>
      <p:regular r:id="rId15"/>
      <p:bold r:id="rId16"/>
      <p:italic r:id="rId17"/>
      <p:boldItalic r:id="rId18"/>
    </p:embeddedFont>
    <p:embeddedFont>
      <p:font typeface="Barlow Light" panose="02020500000000000000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aleway Thin" panose="02020500000000000000" charset="0"/>
      <p:regular r:id="rId27"/>
      <p:bold r:id="rId28"/>
      <p:italic r:id="rId29"/>
      <p:boldItalic r:id="rId30"/>
    </p:embeddedFont>
    <p:embeddedFont>
      <p:font typeface="微軟正黑體" panose="020B0604030504040204" pitchFamily="34" charset="-120"/>
      <p:regular r:id="rId31"/>
      <p:bold r:id="rId32"/>
    </p:embeddedFont>
    <p:embeddedFont>
      <p:font typeface="微軟正黑體 Light" panose="020B0304030504040204" pitchFamily="34" charset="-12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lu" initials="l" lastIdx="1" clrIdx="0">
    <p:extLst>
      <p:ext uri="{19B8F6BF-5375-455C-9EA6-DF929625EA0E}">
        <p15:presenceInfo xmlns:p15="http://schemas.microsoft.com/office/powerpoint/2012/main" userId="lul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34A"/>
    <a:srgbClr val="E0EA81"/>
    <a:srgbClr val="E8EF90"/>
    <a:srgbClr val="F2F2F7"/>
    <a:srgbClr val="E3F5F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0080" autoAdjust="0"/>
  </p:normalViewPr>
  <p:slideViewPr>
    <p:cSldViewPr>
      <p:cViewPr varScale="1">
        <p:scale>
          <a:sx n="76" d="100"/>
          <a:sy n="76" d="100"/>
        </p:scale>
        <p:origin x="928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2255323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57046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Google Shape;2073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Google Shape;2074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797339" y="1708723"/>
            <a:ext cx="528682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新藥囑系統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06" name="Google Shape;406;p15"/>
          <p:cNvSpPr txBox="1">
            <a:spLocks noGrp="1"/>
          </p:cNvSpPr>
          <p:nvPr>
            <p:ph type="subTitle" idx="1"/>
          </p:nvPr>
        </p:nvSpPr>
        <p:spPr>
          <a:xfrm>
            <a:off x="1080251" y="3233368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何虂菁 藥劑部藥師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lvl="0" indent="0"/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指導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孫培然 資訊室副主任</a:t>
            </a:r>
          </a:p>
          <a:p>
            <a:pPr marL="0" lvl="0" indent="0"/>
            <a:r>
              <a:rPr lang="en-GB" sz="1800" dirty="0">
                <a:latin typeface="+mn-lt"/>
              </a:rPr>
              <a:t>April 19 ,</a:t>
            </a:r>
            <a:r>
              <a:rPr lang="zh-TW" altLang="en-US" sz="1800" dirty="0">
                <a:latin typeface="+mn-lt"/>
              </a:rPr>
              <a:t> </a:t>
            </a:r>
            <a:r>
              <a:rPr lang="en-GB" sz="1800" dirty="0">
                <a:latin typeface="+mn-lt"/>
              </a:rPr>
              <a:t>2021</a:t>
            </a: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904277" y="335701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838878" y="3858955"/>
              <a:ext cx="906090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2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" name="矩形 1"/>
          <p:cNvSpPr/>
          <p:nvPr/>
        </p:nvSpPr>
        <p:spPr>
          <a:xfrm>
            <a:off x="755576" y="1667079"/>
            <a:ext cx="44133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zh-TW" sz="24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Smart hospital</a:t>
            </a:r>
            <a:r>
              <a:rPr lang="zh-TW" altLang="en-US" sz="24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會議</a:t>
            </a:r>
            <a:r>
              <a:rPr lang="en-US" altLang="zh-TW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HIS</a:t>
            </a:r>
            <a:r>
              <a:rPr lang="zh-TW" alt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優化再造工程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新系統平台進度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444504"/>
            <a:ext cx="2051418" cy="1752353"/>
            <a:chOff x="1083025" y="1574025"/>
            <a:chExt cx="1834900" cy="15674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215701" y="1574025"/>
              <a:ext cx="1012873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altLang="zh-TW" sz="1600" b="1" dirty="0">
                  <a:solidFill>
                    <a:schemeClr val="tx1">
                      <a:lumMod val="5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Barlow"/>
                  <a:sym typeface="Barlow"/>
                </a:rPr>
                <a:t>2021.03</a:t>
              </a:r>
              <a:endParaRPr sz="1600" b="1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zh-TW" sz="1800" b="1" dirty="0">
                  <a:solidFill>
                    <a:schemeClr val="accent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Barlow"/>
                  <a:sym typeface="Barlow"/>
                </a:rPr>
                <a:t>CMUH</a:t>
              </a:r>
              <a:r>
                <a:rPr lang="zh-TW" altLang="en-US" sz="1800" b="1" dirty="0">
                  <a:solidFill>
                    <a:schemeClr val="accent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Barlow"/>
                  <a:sym typeface="Barlow"/>
                </a:rPr>
                <a:t>智抗菌</a:t>
              </a:r>
              <a:endParaRPr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1" name="Google Shape;1711;p28"/>
          <p:cNvSpPr txBox="1"/>
          <p:nvPr/>
        </p:nvSpPr>
        <p:spPr>
          <a:xfrm>
            <a:off x="2570942" y="2715766"/>
            <a:ext cx="1796997" cy="496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智抗菌</a:t>
            </a:r>
            <a:r>
              <a:rPr lang="en-US" altLang="zh-TW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/</a:t>
            </a:r>
            <a:r>
              <a:rPr lang="zh-TW" altLang="en-US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新藥囑</a:t>
            </a:r>
            <a:endParaRPr sz="1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1712" name="Google Shape;1712;p28"/>
          <p:cNvSpPr txBox="1"/>
          <p:nvPr/>
        </p:nvSpPr>
        <p:spPr>
          <a:xfrm>
            <a:off x="2529268" y="3224652"/>
            <a:ext cx="2402771" cy="133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ts val="11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TW" altLang="en-US" sz="1200" b="1" dirty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宣傳期</a:t>
            </a:r>
            <a:r>
              <a:rPr lang="en-US" altLang="zh-TW" sz="1200" b="1" dirty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/</a:t>
            </a:r>
            <a:r>
              <a:rPr lang="zh-TW" altLang="en-US" sz="1200" b="1" dirty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測試回報</a:t>
            </a:r>
            <a:endParaRPr lang="en-US" altLang="zh-TW" sz="1200" b="1" dirty="0">
              <a:solidFill>
                <a:schemeClr val="accent3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 marL="0" lvl="0" indent="0" algn="l" rtl="0">
              <a:lnSpc>
                <a:spcPts val="11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現少數醫師使用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 marL="0" lvl="0" indent="0" algn="l" rtl="0">
              <a:lnSpc>
                <a:spcPts val="11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敗血症測試轉正式資料區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 marL="0" lvl="0" indent="0" algn="l" rtl="0">
              <a:lnSpc>
                <a:spcPts val="11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個人抗菌譜已正式運作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lang="en-US" altLang="zh-TW" sz="1200" dirty="0">
              <a:solidFill>
                <a:schemeClr val="accent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1713" name="Google Shape;1713;p28"/>
          <p:cNvCxnSpPr/>
          <p:nvPr/>
        </p:nvCxnSpPr>
        <p:spPr>
          <a:xfrm>
            <a:off x="3698470" y="1786080"/>
            <a:ext cx="857845" cy="82568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4" name="Google Shape;1714;p28"/>
          <p:cNvSpPr/>
          <p:nvPr/>
        </p:nvSpPr>
        <p:spPr>
          <a:xfrm flipH="1">
            <a:off x="2388508" y="2260453"/>
            <a:ext cx="2190639" cy="159594"/>
          </a:xfrm>
          <a:prstGeom prst="parallelogram">
            <a:avLst>
              <a:gd name="adj" fmla="val 9695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</p:txBody>
      </p:sp>
      <p:sp>
        <p:nvSpPr>
          <p:cNvPr id="1715" name="Google Shape;1715;p28"/>
          <p:cNvSpPr/>
          <p:nvPr/>
        </p:nvSpPr>
        <p:spPr>
          <a:xfrm>
            <a:off x="2388627" y="2431649"/>
            <a:ext cx="2190639" cy="159594"/>
          </a:xfrm>
          <a:prstGeom prst="parallelogram">
            <a:avLst>
              <a:gd name="adj" fmla="val 9695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6" name="Google Shape;1716;p28"/>
          <p:cNvGrpSpPr/>
          <p:nvPr/>
        </p:nvGrpSpPr>
        <p:grpSpPr>
          <a:xfrm>
            <a:off x="4302291" y="1579430"/>
            <a:ext cx="2051418" cy="2313928"/>
            <a:chOff x="1083025" y="1695421"/>
            <a:chExt cx="1834900" cy="2069703"/>
          </a:xfrm>
        </p:grpSpPr>
        <p:sp>
          <p:nvSpPr>
            <p:cNvPr id="1719" name="Google Shape;1719;p28"/>
            <p:cNvSpPr txBox="1"/>
            <p:nvPr/>
          </p:nvSpPr>
          <p:spPr>
            <a:xfrm>
              <a:off x="1215700" y="3124425"/>
              <a:ext cx="1545600" cy="6406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zh-TW" altLang="en-US" sz="1200" b="1" dirty="0">
                  <a:solidFill>
                    <a:schemeClr val="accent3">
                      <a:lumMod val="75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Barlow"/>
                  <a:sym typeface="Barlow"/>
                </a:rPr>
                <a:t>針對問題回報修正</a:t>
              </a:r>
              <a:endParaRPr sz="1200" b="1" dirty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579418"/>
            <a:ext cx="2051418" cy="1015623"/>
            <a:chOff x="1083025" y="1695421"/>
            <a:chExt cx="1834900" cy="908428"/>
          </a:xfrm>
        </p:grpSpPr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1703;p28"/>
          <p:cNvSpPr txBox="1"/>
          <p:nvPr/>
        </p:nvSpPr>
        <p:spPr>
          <a:xfrm>
            <a:off x="2123728" y="1429791"/>
            <a:ext cx="1520425" cy="244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600" b="1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2021.04</a:t>
            </a:r>
            <a:endParaRPr sz="1600" b="1" dirty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33" name="Google Shape;1703;p28"/>
          <p:cNvSpPr txBox="1"/>
          <p:nvPr/>
        </p:nvSpPr>
        <p:spPr>
          <a:xfrm>
            <a:off x="4302403" y="1437992"/>
            <a:ext cx="128365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2021.05</a:t>
            </a:r>
            <a:endParaRPr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34" name="Google Shape;1712;p28"/>
          <p:cNvSpPr txBox="1"/>
          <p:nvPr/>
        </p:nvSpPr>
        <p:spPr>
          <a:xfrm>
            <a:off x="740646" y="3219822"/>
            <a:ext cx="1830296" cy="133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1100"/>
              </a:lnSpc>
              <a:spcAft>
                <a:spcPts val="1600"/>
              </a:spcAft>
            </a:pPr>
            <a:r>
              <a:rPr lang="zh-TW" altLang="en-US" sz="1200" b="1" dirty="0">
                <a:solidFill>
                  <a:schemeClr val="accent3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平台建置完成</a:t>
            </a:r>
            <a:endParaRPr lang="en-US" altLang="zh-TW" sz="1200" b="1" dirty="0">
              <a:solidFill>
                <a:schemeClr val="accent3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>
              <a:lnSpc>
                <a:spcPts val="1100"/>
              </a:lnSpc>
              <a:spcAft>
                <a:spcPts val="1600"/>
              </a:spcAft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佈署敗血症測試區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>
              <a:lnSpc>
                <a:spcPts val="1100"/>
              </a:lnSpc>
              <a:spcAft>
                <a:spcPts val="1600"/>
              </a:spcAft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個人抗菌譜測試上線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>
              <a:lnSpc>
                <a:spcPts val="1100"/>
              </a:lnSpc>
              <a:spcAft>
                <a:spcPts val="1600"/>
              </a:spcAft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-</a:t>
            </a:r>
            <a:r>
              <a:rPr lang="zh-TW" altLang="en-US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尚無抗藥性菌株預測</a:t>
            </a: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>
              <a:lnSpc>
                <a:spcPts val="1100"/>
              </a:lnSpc>
              <a:spcAft>
                <a:spcPts val="1600"/>
              </a:spcAft>
            </a:pP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  <a:p>
            <a:pPr>
              <a:lnSpc>
                <a:spcPts val="1100"/>
              </a:lnSpc>
              <a:spcAft>
                <a:spcPts val="1600"/>
              </a:spcAft>
            </a:pPr>
            <a:r>
              <a:rPr lang="en-US" altLang="zh-TW" sz="1200" b="1" dirty="0">
                <a:solidFill>
                  <a:schemeClr val="bg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 </a:t>
            </a:r>
          </a:p>
          <a:p>
            <a:pPr>
              <a:lnSpc>
                <a:spcPts val="1100"/>
              </a:lnSpc>
              <a:spcAft>
                <a:spcPts val="1600"/>
              </a:spcAft>
            </a:pPr>
            <a:endParaRPr lang="en-US" altLang="zh-TW" sz="1200" b="1" dirty="0">
              <a:solidFill>
                <a:schemeClr val="bg2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35" name="Google Shape;1711;p28"/>
          <p:cNvSpPr txBox="1"/>
          <p:nvPr/>
        </p:nvSpPr>
        <p:spPr>
          <a:xfrm>
            <a:off x="4415398" y="2712698"/>
            <a:ext cx="1682702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智抗菌</a:t>
            </a:r>
            <a:r>
              <a:rPr lang="en-US" altLang="zh-TW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/</a:t>
            </a:r>
            <a:r>
              <a:rPr lang="zh-TW" altLang="en-US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新藥囑</a:t>
            </a:r>
            <a:endParaRPr sz="1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38" name="Google Shape;1703;p28">
            <a:extLst>
              <a:ext uri="{FF2B5EF4-FFF2-40B4-BE49-F238E27FC236}">
                <a16:creationId xmlns:a16="http://schemas.microsoft.com/office/drawing/2014/main" id="{A84665F9-E543-488B-948C-D26FC48AF21D}"/>
              </a:ext>
            </a:extLst>
          </p:cNvPr>
          <p:cNvSpPr txBox="1"/>
          <p:nvPr/>
        </p:nvSpPr>
        <p:spPr>
          <a:xfrm>
            <a:off x="6178603" y="1437992"/>
            <a:ext cx="1283657" cy="269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TW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2021</a:t>
            </a:r>
            <a:r>
              <a:rPr lang="zh-TW" altLang="en-US" sz="16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年底</a:t>
            </a:r>
            <a:endParaRPr sz="16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39" name="Google Shape;1711;p28">
            <a:extLst>
              <a:ext uri="{FF2B5EF4-FFF2-40B4-BE49-F238E27FC236}">
                <a16:creationId xmlns:a16="http://schemas.microsoft.com/office/drawing/2014/main" id="{A123B5AD-AAE6-4209-BCA0-63FF22F19357}"/>
              </a:ext>
            </a:extLst>
          </p:cNvPr>
          <p:cNvSpPr txBox="1"/>
          <p:nvPr/>
        </p:nvSpPr>
        <p:spPr>
          <a:xfrm>
            <a:off x="6401960" y="2712999"/>
            <a:ext cx="1845625" cy="499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arlow"/>
                <a:sym typeface="Barlow"/>
              </a:rPr>
              <a:t>新版醫藥囑系統</a:t>
            </a:r>
            <a:endParaRPr sz="1800" b="1" dirty="0">
              <a:solidFill>
                <a:schemeClr val="accent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arlow"/>
              <a:sym typeface="Barlow"/>
            </a:endParaRPr>
          </a:p>
        </p:txBody>
      </p: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1676492D-B021-44A1-B6CE-74D89530EDA4}"/>
              </a:ext>
            </a:extLst>
          </p:cNvPr>
          <p:cNvSpPr txBox="1"/>
          <p:nvPr/>
        </p:nvSpPr>
        <p:spPr>
          <a:xfrm>
            <a:off x="708202" y="4536114"/>
            <a:ext cx="1680306" cy="577081"/>
          </a:xfrm>
          <a:prstGeom prst="rect">
            <a:avLst/>
          </a:pr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zh-TW" sz="105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zh-TW" altLang="en-US" sz="105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原因</a:t>
            </a:r>
            <a:r>
              <a:rPr lang="en-US" altLang="zh-TW" sz="105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]</a:t>
            </a:r>
            <a:r>
              <a:rPr lang="zh-TW" altLang="en-US" sz="105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資訊室建置系統的欄位，檢驗部須增加輸入抗藥性菌株預測值之人力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797339" y="1708723"/>
            <a:ext cx="5286829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GB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HELLO!</a:t>
            </a:r>
            <a:endParaRPr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1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1" t="17405" r="16979" b="12428"/>
          <a:stretch/>
        </p:blipFill>
        <p:spPr bwMode="auto">
          <a:xfrm>
            <a:off x="3266436" y="555526"/>
            <a:ext cx="4958290" cy="31966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4" name="矩形 113"/>
          <p:cNvSpPr/>
          <p:nvPr/>
        </p:nvSpPr>
        <p:spPr>
          <a:xfrm>
            <a:off x="4325962" y="3910033"/>
            <a:ext cx="31005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altLang="zh-TW" sz="1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http://his.cmuh.org.tw/webapp/login/#/</a:t>
            </a:r>
            <a:endParaRPr lang="zh-TW" altLang="en-US" sz="1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0259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Google Shape;2076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857933D-4CD4-45AC-AED1-FC3056D88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76030"/>
            <a:ext cx="583190" cy="622068"/>
          </a:xfrm>
          <a:prstGeom prst="rect">
            <a:avLst/>
          </a:prstGeom>
        </p:spPr>
      </p:pic>
      <p:sp>
        <p:nvSpPr>
          <p:cNvPr id="310" name="Google Shape;405;p15">
            <a:extLst>
              <a:ext uri="{FF2B5EF4-FFF2-40B4-BE49-F238E27FC236}">
                <a16:creationId xmlns:a16="http://schemas.microsoft.com/office/drawing/2014/main" id="{68781858-97D5-45AA-9951-0E9CFFD1BD27}"/>
              </a:ext>
            </a:extLst>
          </p:cNvPr>
          <p:cNvSpPr txBox="1">
            <a:spLocks/>
          </p:cNvSpPr>
          <p:nvPr/>
        </p:nvSpPr>
        <p:spPr>
          <a:xfrm>
            <a:off x="3851920" y="1491630"/>
            <a:ext cx="3914298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 sz="4800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敬請</a:t>
            </a:r>
            <a:endParaRPr lang="en-US" altLang="zh-TW" sz="4800" b="1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600" b="1" dirty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Raleway Thin"/>
              </a:rPr>
              <a:t>          </a:t>
            </a:r>
            <a:r>
              <a:rPr lang="zh-TW" altLang="en-US" sz="3600" b="1" dirty="0">
                <a:solidFill>
                  <a:schemeClr val="bg2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Raleway Thin"/>
              </a:rPr>
              <a:t>各位長官指導</a:t>
            </a:r>
            <a:endParaRPr lang="en-GB" sz="6600" b="1" dirty="0">
              <a:solidFill>
                <a:schemeClr val="bg2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sym typeface="Raleway Thin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060F57F-3F45-4BBF-AA0E-39ECB1616292}"/>
              </a:ext>
            </a:extLst>
          </p:cNvPr>
          <p:cNvSpPr txBox="1"/>
          <p:nvPr/>
        </p:nvSpPr>
        <p:spPr>
          <a:xfrm>
            <a:off x="1050734" y="517659"/>
            <a:ext cx="2520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以上報告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928F40-B468-4C63-8F04-774AC34A5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2283718"/>
            <a:ext cx="3656347" cy="15072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8" name="直線接點 7">
            <a:extLst>
              <a:ext uri="{FF2B5EF4-FFF2-40B4-BE49-F238E27FC236}">
                <a16:creationId xmlns:a16="http://schemas.microsoft.com/office/drawing/2014/main" id="{13EC6F4E-9755-44E6-9FDA-879ADB840F29}"/>
              </a:ext>
            </a:extLst>
          </p:cNvPr>
          <p:cNvCxnSpPr/>
          <p:nvPr/>
        </p:nvCxnSpPr>
        <p:spPr>
          <a:xfrm>
            <a:off x="4211960" y="2931790"/>
            <a:ext cx="4608512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HIS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優化再造工程</a:t>
            </a:r>
            <a:br>
              <a:rPr lang="zh-TW" altLang="en-US" dirty="0"/>
            </a:br>
            <a:endParaRPr dirty="0"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644008" y="1769368"/>
            <a:ext cx="3096344" cy="108005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endParaRPr sz="6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9" name="Google Shape;998;p20"/>
          <p:cNvSpPr txBox="1">
            <a:spLocks noGrp="1"/>
          </p:cNvSpPr>
          <p:nvPr>
            <p:ph type="body" idx="1"/>
          </p:nvPr>
        </p:nvSpPr>
        <p:spPr>
          <a:xfrm>
            <a:off x="899592" y="1779726"/>
            <a:ext cx="3096344" cy="108005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endParaRPr sz="6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5" name="直線接點 4"/>
          <p:cNvCxnSpPr/>
          <p:nvPr/>
        </p:nvCxnSpPr>
        <p:spPr>
          <a:xfrm>
            <a:off x="4716016" y="2921496"/>
            <a:ext cx="2880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/>
          <p:cNvCxnSpPr/>
          <p:nvPr/>
        </p:nvCxnSpPr>
        <p:spPr>
          <a:xfrm>
            <a:off x="1043608" y="2931790"/>
            <a:ext cx="28803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223628" y="3075806"/>
            <a:ext cx="252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抗生素開方增加視覺設計</a:t>
            </a:r>
            <a:endParaRPr lang="en-US" altLang="zh-TW" b="1" dirty="0">
              <a:solidFill>
                <a:schemeClr val="tx1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與結合敗血症</a:t>
            </a:r>
            <a:r>
              <a:rPr lang="en-US" altLang="zh-TW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運算平台</a:t>
            </a:r>
          </a:p>
        </p:txBody>
      </p:sp>
      <p:sp>
        <p:nvSpPr>
          <p:cNvPr id="14" name="矩形 13"/>
          <p:cNvSpPr/>
          <p:nvPr/>
        </p:nvSpPr>
        <p:spPr>
          <a:xfrm>
            <a:off x="5004048" y="3065512"/>
            <a:ext cx="2520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高效速度及打破原有舊系統</a:t>
            </a:r>
          </a:p>
          <a:p>
            <a:pPr algn="ctr"/>
            <a:r>
              <a:rPr lang="zh-TW" altLang="en-US" b="1" dirty="0">
                <a:solidFill>
                  <a:schemeClr val="tx1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畫面模式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7308304" y="52605"/>
            <a:ext cx="1753072" cy="1182650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9399433" y="1119985"/>
            <a:ext cx="2682600" cy="2679000"/>
          </a:xfrm>
        </p:spPr>
        <p:txBody>
          <a:bodyPr/>
          <a:lstStyle/>
          <a:p>
            <a:r>
              <a:rPr lang="zh-TW" altLang="en-US" sz="24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劑量</a:t>
            </a:r>
            <a:endParaRPr lang="en-US" altLang="zh-TW" sz="24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藥敏報告</a:t>
            </a:r>
            <a:endParaRPr lang="en-US" altLang="zh-TW" sz="24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開方時間</a:t>
            </a:r>
            <a:endParaRPr lang="en-US" altLang="zh-TW" sz="24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多層查詢</a:t>
            </a:r>
            <a:endParaRPr lang="en-US" altLang="zh-TW" sz="24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藥費</a:t>
            </a:r>
            <a:endParaRPr lang="en-US" altLang="zh-TW" sz="24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/>
          </a:p>
        </p:txBody>
      </p:sp>
      <p:sp>
        <p:nvSpPr>
          <p:cNvPr id="39" name="Google Shape;345;p13"/>
          <p:cNvSpPr txBox="1">
            <a:spLocks/>
          </p:cNvSpPr>
          <p:nvPr/>
        </p:nvSpPr>
        <p:spPr>
          <a:xfrm>
            <a:off x="4917683" y="1297082"/>
            <a:ext cx="3447141" cy="50818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新增治療決策輔助平台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3" name="Google Shape;345;p13"/>
          <p:cNvSpPr txBox="1">
            <a:spLocks/>
          </p:cNvSpPr>
          <p:nvPr/>
        </p:nvSpPr>
        <p:spPr>
          <a:xfrm>
            <a:off x="1567415" y="1297082"/>
            <a:ext cx="1412296" cy="50818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2EEE697-8EF6-4730-AA2B-18FE3C963C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396" b="5810"/>
          <a:stretch/>
        </p:blipFill>
        <p:spPr>
          <a:xfrm>
            <a:off x="4671171" y="1909092"/>
            <a:ext cx="4320000" cy="29020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0" name="Google Shape;343;p13">
            <a:extLst>
              <a:ext uri="{FF2B5EF4-FFF2-40B4-BE49-F238E27FC236}">
                <a16:creationId xmlns:a16="http://schemas.microsoft.com/office/drawing/2014/main" id="{6D875A97-9291-4017-8379-CF10167D6921}"/>
              </a:ext>
            </a:extLst>
          </p:cNvPr>
          <p:cNvSpPr txBox="1">
            <a:spLocks/>
          </p:cNvSpPr>
          <p:nvPr/>
        </p:nvSpPr>
        <p:spPr>
          <a:xfrm>
            <a:off x="442764" y="332318"/>
            <a:ext cx="7081563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>
            <a:extLst>
              <a:ext uri="{FF2B5EF4-FFF2-40B4-BE49-F238E27FC236}">
                <a16:creationId xmlns:a16="http://schemas.microsoft.com/office/drawing/2014/main" id="{A4EA0BC8-CB66-450F-9700-312C0400B846}"/>
              </a:ext>
            </a:extLst>
          </p:cNvPr>
          <p:cNvGrpSpPr/>
          <p:nvPr/>
        </p:nvGrpSpPr>
        <p:grpSpPr>
          <a:xfrm>
            <a:off x="184862" y="1898235"/>
            <a:ext cx="4320000" cy="2880000"/>
            <a:chOff x="457200" y="1660612"/>
            <a:chExt cx="6572681" cy="335941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030C0CC6-3524-4A5B-9676-075A07B7913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397" b="3823"/>
            <a:stretch/>
          </p:blipFill>
          <p:spPr bwMode="auto">
            <a:xfrm>
              <a:off x="457200" y="1660612"/>
              <a:ext cx="6572681" cy="335941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BEBC6C4-B300-4D86-8CDB-C470DE96CBFB}"/>
                </a:ext>
              </a:extLst>
            </p:cNvPr>
            <p:cNvSpPr/>
            <p:nvPr/>
          </p:nvSpPr>
          <p:spPr>
            <a:xfrm>
              <a:off x="899592" y="1901952"/>
              <a:ext cx="710161" cy="108000"/>
            </a:xfrm>
            <a:prstGeom prst="rect">
              <a:avLst/>
            </a:prstGeom>
            <a:solidFill>
              <a:srgbClr val="E8EF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8" name="文字方塊 7">
            <a:extLst>
              <a:ext uri="{FF2B5EF4-FFF2-40B4-BE49-F238E27FC236}">
                <a16:creationId xmlns:a16="http://schemas.microsoft.com/office/drawing/2014/main" id="{EA68A41E-19D6-4029-8C61-D782B121DBD8}"/>
              </a:ext>
            </a:extLst>
          </p:cNvPr>
          <p:cNvSpPr txBox="1"/>
          <p:nvPr/>
        </p:nvSpPr>
        <p:spPr>
          <a:xfrm>
            <a:off x="4320778" y="560918"/>
            <a:ext cx="2670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改善目前臨床與系統二大問題</a:t>
            </a:r>
          </a:p>
        </p:txBody>
      </p:sp>
    </p:spTree>
    <p:extLst>
      <p:ext uri="{BB962C8B-B14F-4D97-AF65-F5344CB8AC3E}">
        <p14:creationId xmlns:p14="http://schemas.microsoft.com/office/powerpoint/2010/main" val="143789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9E2952A-8FC2-46BC-AB7D-627039871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03849" y="1443424"/>
            <a:ext cx="2273164" cy="640598"/>
          </a:xfrm>
        </p:spPr>
        <p:txBody>
          <a:bodyPr/>
          <a:lstStyle/>
          <a:p>
            <a:r>
              <a:rPr lang="zh-TW" altLang="en-US" b="1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新版抗生素審核單</a:t>
            </a:r>
            <a:endParaRPr lang="en-US" altLang="zh-TW" b="1" dirty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7000" indent="0">
              <a:buNone/>
            </a:pP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1. 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腎功能選項平坦化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</a:t>
            </a:r>
          </a:p>
          <a:p>
            <a:pPr marL="127000" indent="0">
              <a:buNone/>
            </a:pP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自動帶出肝功能檢驗值</a:t>
            </a:r>
            <a:endParaRPr lang="zh-TW" altLang="en-US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EB3B24-D918-40CF-B244-CF4C6FC4EA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7" name="Google Shape;343;p13">
            <a:extLst>
              <a:ext uri="{FF2B5EF4-FFF2-40B4-BE49-F238E27FC236}">
                <a16:creationId xmlns:a16="http://schemas.microsoft.com/office/drawing/2014/main" id="{2FCFC855-ECDB-4C52-852B-BF2254DA5A70}"/>
              </a:ext>
            </a:extLst>
          </p:cNvPr>
          <p:cNvSpPr txBox="1">
            <a:spLocks/>
          </p:cNvSpPr>
          <p:nvPr/>
        </p:nvSpPr>
        <p:spPr>
          <a:xfrm>
            <a:off x="442764" y="332318"/>
            <a:ext cx="7081563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3C8BB58-311B-41AF-838D-5D13EA92A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61" y="2787774"/>
            <a:ext cx="2592288" cy="1901378"/>
          </a:xfrm>
          <a:prstGeom prst="rect">
            <a:avLst/>
          </a:prstGeom>
          <a:ln w="28575">
            <a:noFill/>
          </a:ln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11BECA5A-2268-4985-943F-4805EF44A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3849" y="2787775"/>
            <a:ext cx="2592288" cy="2069574"/>
          </a:xfrm>
          <a:prstGeom prst="rect">
            <a:avLst/>
          </a:prstGeom>
          <a:ln w="28575">
            <a:noFill/>
          </a:ln>
        </p:spPr>
      </p:pic>
      <p:sp>
        <p:nvSpPr>
          <p:cNvPr id="13" name="文字版面配置區 2">
            <a:extLst>
              <a:ext uri="{FF2B5EF4-FFF2-40B4-BE49-F238E27FC236}">
                <a16:creationId xmlns:a16="http://schemas.microsoft.com/office/drawing/2014/main" id="{AFCF703E-0C1A-4801-BBAD-4CBCC76D8027}"/>
              </a:ext>
            </a:extLst>
          </p:cNvPr>
          <p:cNvSpPr txBox="1">
            <a:spLocks/>
          </p:cNvSpPr>
          <p:nvPr/>
        </p:nvSpPr>
        <p:spPr>
          <a:xfrm>
            <a:off x="107504" y="1424221"/>
            <a:ext cx="3498334" cy="865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▸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b="1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新版藥囑快選功能</a:t>
            </a:r>
            <a:endParaRPr lang="en-US" altLang="zh-TW" b="1" dirty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7000" indent="0">
              <a:buFont typeface="Barlow Light"/>
              <a:buNone/>
            </a:pP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1.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常用頻率置頂 </a:t>
            </a:r>
            <a:endParaRPr lang="en-US" altLang="zh-TW" sz="12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7000" indent="0">
              <a:buFont typeface="Barlow Light"/>
              <a:buNone/>
            </a:pP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常用途徑置頂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  <a:p>
            <a:pPr marL="127000" indent="0">
              <a:buFont typeface="Barlow Light"/>
              <a:buNone/>
            </a:pP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劑量</a:t>
            </a:r>
            <a:r>
              <a:rPr lang="en-US" altLang="zh-TW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天數常用快選功能</a:t>
            </a:r>
            <a:endParaRPr lang="zh-TW" altLang="en-US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文字版面配置區 2">
            <a:extLst>
              <a:ext uri="{FF2B5EF4-FFF2-40B4-BE49-F238E27FC236}">
                <a16:creationId xmlns:a16="http://schemas.microsoft.com/office/drawing/2014/main" id="{01C3B245-68B6-468A-AD7D-FE8152BAD5DB}"/>
              </a:ext>
            </a:extLst>
          </p:cNvPr>
          <p:cNvSpPr txBox="1">
            <a:spLocks/>
          </p:cNvSpPr>
          <p:nvPr/>
        </p:nvSpPr>
        <p:spPr>
          <a:xfrm>
            <a:off x="6156176" y="1415018"/>
            <a:ext cx="2273164" cy="640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▸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302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Light"/>
              <a:buChar char="▹"/>
              <a:defRPr sz="16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r>
              <a:rPr lang="zh-TW" altLang="en-US" b="1" dirty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胰島素</a:t>
            </a:r>
            <a:endParaRPr lang="en-US" altLang="zh-TW" b="1" dirty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7000" indent="0">
              <a:buNone/>
            </a:pPr>
            <a:r>
              <a:rPr lang="zh-TW" altLang="en-US" sz="1200" b="1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依用法自動調整頻率</a:t>
            </a:r>
            <a:endParaRPr lang="en-US" altLang="zh-TW" sz="1200" b="1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84990629-61B7-4541-B358-28121A8AA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248" y="2787774"/>
            <a:ext cx="2699791" cy="213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94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EA52C990-27D3-44F2-9451-E7D6E85C06CE}"/>
              </a:ext>
            </a:extLst>
          </p:cNvPr>
          <p:cNvSpPr/>
          <p:nvPr/>
        </p:nvSpPr>
        <p:spPr>
          <a:xfrm>
            <a:off x="2515123" y="3084468"/>
            <a:ext cx="2852889" cy="1924507"/>
          </a:xfrm>
          <a:prstGeom prst="round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5" name="群組 4"/>
          <p:cNvGrpSpPr/>
          <p:nvPr/>
        </p:nvGrpSpPr>
        <p:grpSpPr>
          <a:xfrm>
            <a:off x="5846761" y="2950943"/>
            <a:ext cx="2802263" cy="1685807"/>
            <a:chOff x="116549" y="1435066"/>
            <a:chExt cx="4680520" cy="2946705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145" b="4334"/>
            <a:stretch/>
          </p:blipFill>
          <p:spPr bwMode="auto">
            <a:xfrm>
              <a:off x="116549" y="1435066"/>
              <a:ext cx="4680520" cy="29467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矩形 3"/>
            <p:cNvSpPr/>
            <p:nvPr/>
          </p:nvSpPr>
          <p:spPr>
            <a:xfrm>
              <a:off x="407018" y="1627788"/>
              <a:ext cx="457679" cy="93411"/>
            </a:xfrm>
            <a:prstGeom prst="rect">
              <a:avLst/>
            </a:prstGeom>
            <a:solidFill>
              <a:srgbClr val="E0E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FD860E2-F757-44C6-81A4-0C799D5B5DD7}"/>
              </a:ext>
            </a:extLst>
          </p:cNvPr>
          <p:cNvSpPr/>
          <p:nvPr/>
        </p:nvSpPr>
        <p:spPr>
          <a:xfrm>
            <a:off x="6580556" y="4527149"/>
            <a:ext cx="181896" cy="38546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: 圓角 2">
            <a:extLst>
              <a:ext uri="{FF2B5EF4-FFF2-40B4-BE49-F238E27FC236}">
                <a16:creationId xmlns:a16="http://schemas.microsoft.com/office/drawing/2014/main" id="{F41EAEEA-957A-4E33-B837-D395315D4ED0}"/>
              </a:ext>
            </a:extLst>
          </p:cNvPr>
          <p:cNvSpPr/>
          <p:nvPr/>
        </p:nvSpPr>
        <p:spPr>
          <a:xfrm>
            <a:off x="2515123" y="1430081"/>
            <a:ext cx="5928151" cy="1371685"/>
          </a:xfrm>
          <a:prstGeom prst="roundRect">
            <a:avLst/>
          </a:prstGeom>
          <a:solidFill>
            <a:srgbClr val="E3F5F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D61A9B66-C99A-4B67-9CDA-D71223DB74F3}"/>
              </a:ext>
            </a:extLst>
          </p:cNvPr>
          <p:cNvSpPr/>
          <p:nvPr/>
        </p:nvSpPr>
        <p:spPr>
          <a:xfrm>
            <a:off x="636052" y="1657614"/>
            <a:ext cx="1277971" cy="1128047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AI</a:t>
            </a:r>
          </a:p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中心</a:t>
            </a:r>
            <a:r>
              <a:rPr lang="en-US" altLang="zh-TW" sz="3200" dirty="0"/>
              <a:t> </a:t>
            </a:r>
            <a:endParaRPr lang="zh-TW" altLang="en-US" sz="3200" dirty="0"/>
          </a:p>
        </p:txBody>
      </p:sp>
      <p:sp>
        <p:nvSpPr>
          <p:cNvPr id="8" name="箭號: 向下 7">
            <a:extLst>
              <a:ext uri="{FF2B5EF4-FFF2-40B4-BE49-F238E27FC236}">
                <a16:creationId xmlns:a16="http://schemas.microsoft.com/office/drawing/2014/main" id="{3BF95305-0E3A-434D-9B33-60D2DCEE91CA}"/>
              </a:ext>
            </a:extLst>
          </p:cNvPr>
          <p:cNvSpPr/>
          <p:nvPr/>
        </p:nvSpPr>
        <p:spPr>
          <a:xfrm>
            <a:off x="7027082" y="2746366"/>
            <a:ext cx="378963" cy="422048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流程圖: 磁碟 14">
            <a:extLst>
              <a:ext uri="{FF2B5EF4-FFF2-40B4-BE49-F238E27FC236}">
                <a16:creationId xmlns:a16="http://schemas.microsoft.com/office/drawing/2014/main" id="{FFA5FFE8-4D90-4DB4-89A5-53C6A036E453}"/>
              </a:ext>
            </a:extLst>
          </p:cNvPr>
          <p:cNvSpPr/>
          <p:nvPr/>
        </p:nvSpPr>
        <p:spPr>
          <a:xfrm>
            <a:off x="1635171" y="2315201"/>
            <a:ext cx="518590" cy="425113"/>
          </a:xfrm>
          <a:prstGeom prst="flowChartMagneticDisk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橢圓 52">
            <a:extLst>
              <a:ext uri="{FF2B5EF4-FFF2-40B4-BE49-F238E27FC236}">
                <a16:creationId xmlns:a16="http://schemas.microsoft.com/office/drawing/2014/main" id="{48F90EBA-5D0C-438E-9A67-799F038A9D9A}"/>
              </a:ext>
            </a:extLst>
          </p:cNvPr>
          <p:cNvSpPr/>
          <p:nvPr/>
        </p:nvSpPr>
        <p:spPr>
          <a:xfrm>
            <a:off x="682238" y="3465603"/>
            <a:ext cx="1277971" cy="1128047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訊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室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9" name="圖片 18">
            <a:extLst>
              <a:ext uri="{FF2B5EF4-FFF2-40B4-BE49-F238E27FC236}">
                <a16:creationId xmlns:a16="http://schemas.microsoft.com/office/drawing/2014/main" id="{2B92D444-3E24-4B6C-8902-4506E240E4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031"/>
          <a:stretch/>
        </p:blipFill>
        <p:spPr>
          <a:xfrm>
            <a:off x="2813298" y="1581090"/>
            <a:ext cx="2345350" cy="1017417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A14820A7-56BA-4392-BBB8-8E0DE2B59279}"/>
              </a:ext>
            </a:extLst>
          </p:cNvPr>
          <p:cNvSpPr txBox="1"/>
          <p:nvPr/>
        </p:nvSpPr>
        <p:spPr>
          <a:xfrm>
            <a:off x="2876678" y="1425858"/>
            <a:ext cx="2199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病房擷取資料之分布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2FF407DB-6576-4DC6-A4F5-16E0582686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780" y="3339373"/>
            <a:ext cx="2006462" cy="1380509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4601E7EB-3502-4A63-AAA9-4F9ECCD19C9D}"/>
              </a:ext>
            </a:extLst>
          </p:cNvPr>
          <p:cNvSpPr txBox="1"/>
          <p:nvPr/>
        </p:nvSpPr>
        <p:spPr>
          <a:xfrm>
            <a:off x="2837795" y="3084468"/>
            <a:ext cx="2107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Kafka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F3ECF34C-80CE-4394-A020-C0F8494568C0}"/>
              </a:ext>
            </a:extLst>
          </p:cNvPr>
          <p:cNvSpPr txBox="1"/>
          <p:nvPr/>
        </p:nvSpPr>
        <p:spPr>
          <a:xfrm>
            <a:off x="2876678" y="4697743"/>
            <a:ext cx="233483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推送時機</a:t>
            </a:r>
            <a:r>
              <a:rPr lang="en-US" altLang="zh-TW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11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資料產生或異動時</a:t>
            </a:r>
          </a:p>
        </p:txBody>
      </p:sp>
      <p:sp>
        <p:nvSpPr>
          <p:cNvPr id="26" name="箭號: 向下 25">
            <a:extLst>
              <a:ext uri="{FF2B5EF4-FFF2-40B4-BE49-F238E27FC236}">
                <a16:creationId xmlns:a16="http://schemas.microsoft.com/office/drawing/2014/main" id="{25D0C608-561F-452C-B8E5-C8E911045628}"/>
              </a:ext>
            </a:extLst>
          </p:cNvPr>
          <p:cNvSpPr/>
          <p:nvPr/>
        </p:nvSpPr>
        <p:spPr>
          <a:xfrm rot="10800000">
            <a:off x="3701863" y="2571750"/>
            <a:ext cx="378963" cy="422047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7" name="流程圖: 磁碟 26">
            <a:extLst>
              <a:ext uri="{FF2B5EF4-FFF2-40B4-BE49-F238E27FC236}">
                <a16:creationId xmlns:a16="http://schemas.microsoft.com/office/drawing/2014/main" id="{1D07E7FF-5ABF-484E-B61E-632D20C13502}"/>
              </a:ext>
            </a:extLst>
          </p:cNvPr>
          <p:cNvSpPr/>
          <p:nvPr/>
        </p:nvSpPr>
        <p:spPr>
          <a:xfrm>
            <a:off x="1691663" y="4211637"/>
            <a:ext cx="518590" cy="425113"/>
          </a:xfrm>
          <a:prstGeom prst="flowChartMagneticDisk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4D548D7D-808C-446D-AE4E-806223390ED9}"/>
              </a:ext>
            </a:extLst>
          </p:cNvPr>
          <p:cNvSpPr txBox="1"/>
          <p:nvPr/>
        </p:nvSpPr>
        <p:spPr>
          <a:xfrm>
            <a:off x="5923248" y="4508458"/>
            <a:ext cx="2681200" cy="46166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b="1" dirty="0">
                <a:solidFill>
                  <a:srgbClr val="FF0000"/>
                </a:solidFill>
              </a:rPr>
              <a:t>敗血症風險預測</a:t>
            </a:r>
          </a:p>
        </p:txBody>
      </p:sp>
      <p:sp>
        <p:nvSpPr>
          <p:cNvPr id="29" name="箭號: 向下 28">
            <a:extLst>
              <a:ext uri="{FF2B5EF4-FFF2-40B4-BE49-F238E27FC236}">
                <a16:creationId xmlns:a16="http://schemas.microsoft.com/office/drawing/2014/main" id="{CD75073D-DA35-4412-9509-6A0D898201B3}"/>
              </a:ext>
            </a:extLst>
          </p:cNvPr>
          <p:cNvSpPr/>
          <p:nvPr/>
        </p:nvSpPr>
        <p:spPr>
          <a:xfrm rot="16200000">
            <a:off x="5318114" y="3835697"/>
            <a:ext cx="378963" cy="422047"/>
          </a:xfrm>
          <a:prstGeom prst="down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CB0B2828-528B-4620-A9F7-1D520A12CA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6154" y="1717492"/>
            <a:ext cx="1817953" cy="871380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D05CE0BC-2356-471C-8DC1-07623FE72640}"/>
              </a:ext>
            </a:extLst>
          </p:cNvPr>
          <p:cNvSpPr txBox="1"/>
          <p:nvPr/>
        </p:nvSpPr>
        <p:spPr>
          <a:xfrm>
            <a:off x="5148064" y="1438720"/>
            <a:ext cx="17762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個人預測風險機率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3C23D4B5-D4B5-4602-AEE1-F30D941D420C}"/>
              </a:ext>
            </a:extLst>
          </p:cNvPr>
          <p:cNvSpPr txBox="1"/>
          <p:nvPr/>
        </p:nvSpPr>
        <p:spPr>
          <a:xfrm>
            <a:off x="6924265" y="2261882"/>
            <a:ext cx="132014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>
                <a:solidFill>
                  <a:schemeClr val="accent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即時預測</a:t>
            </a:r>
            <a:endParaRPr lang="en-US" altLang="zh-TW" sz="1600" b="1" dirty="0">
              <a:solidFill>
                <a:schemeClr val="accent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B36F27D0-D622-4E3E-B4E0-7A7E6D428C47}"/>
              </a:ext>
            </a:extLst>
          </p:cNvPr>
          <p:cNvSpPr txBox="1"/>
          <p:nvPr/>
        </p:nvSpPr>
        <p:spPr>
          <a:xfrm>
            <a:off x="6996376" y="1480170"/>
            <a:ext cx="1492682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100" b="1" dirty="0"/>
              <a:t>1/26~2/5</a:t>
            </a:r>
          </a:p>
          <a:p>
            <a:r>
              <a:rPr lang="en-US" altLang="zh-TW" sz="1100" dirty="0"/>
              <a:t>A8</a:t>
            </a:r>
            <a:r>
              <a:rPr lang="zh-TW" altLang="en-US" sz="1100" dirty="0"/>
              <a:t>、</a:t>
            </a:r>
            <a:r>
              <a:rPr lang="en-US" altLang="zh-TW" sz="1100" dirty="0"/>
              <a:t>MICU</a:t>
            </a:r>
            <a:r>
              <a:rPr lang="zh-TW" altLang="en-US" sz="1100" dirty="0"/>
              <a:t>、</a:t>
            </a:r>
            <a:r>
              <a:rPr lang="en-US" altLang="zh-TW" sz="1100" dirty="0"/>
              <a:t>RICU</a:t>
            </a:r>
          </a:p>
          <a:p>
            <a:r>
              <a:rPr lang="en-US" altLang="zh-TW" sz="1100" b="1" dirty="0"/>
              <a:t>3/9</a:t>
            </a:r>
          </a:p>
          <a:p>
            <a:r>
              <a:rPr lang="en-US" altLang="zh-TW" sz="1100" dirty="0"/>
              <a:t>CCU</a:t>
            </a:r>
            <a:r>
              <a:rPr lang="zh-TW" altLang="en-US" sz="1100" dirty="0"/>
              <a:t>、</a:t>
            </a:r>
            <a:r>
              <a:rPr lang="en-US" altLang="zh-TW" sz="1100" dirty="0"/>
              <a:t>SCU1</a:t>
            </a:r>
            <a:r>
              <a:rPr lang="zh-TW" altLang="en-US" sz="1100" dirty="0"/>
              <a:t>、</a:t>
            </a:r>
            <a:r>
              <a:rPr lang="en-US" altLang="zh-TW" sz="1100" dirty="0"/>
              <a:t>H9</a:t>
            </a:r>
          </a:p>
          <a:p>
            <a:endParaRPr lang="en-US" altLang="zh-TW" sz="1100" b="1" dirty="0"/>
          </a:p>
        </p:txBody>
      </p:sp>
      <p:sp>
        <p:nvSpPr>
          <p:cNvPr id="37" name="Google Shape;343;p13">
            <a:extLst>
              <a:ext uri="{FF2B5EF4-FFF2-40B4-BE49-F238E27FC236}">
                <a16:creationId xmlns:a16="http://schemas.microsoft.com/office/drawing/2014/main" id="{9D9592DD-047C-40E5-8656-D4EE8748CF7A}"/>
              </a:ext>
            </a:extLst>
          </p:cNvPr>
          <p:cNvSpPr txBox="1">
            <a:spLocks/>
          </p:cNvSpPr>
          <p:nvPr/>
        </p:nvSpPr>
        <p:spPr>
          <a:xfrm>
            <a:off x="442764" y="332318"/>
            <a:ext cx="7081563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 b="0" i="0" u="none" strike="noStrike" cap="none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88808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97E1EC7-C5E7-4387-81CC-3B4240736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60156" y="1793645"/>
            <a:ext cx="3625749" cy="2555158"/>
          </a:xfrm>
        </p:spPr>
        <p:txBody>
          <a:bodyPr/>
          <a:lstStyle/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藥敏報告有效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(S)</a:t>
            </a:r>
            <a:r>
              <a:rPr lang="zh-TW" altLang="en-US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抗生素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顯示中間藥品框，含每日藥費</a:t>
            </a:r>
          </a:p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微生物報告呈現以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週為限</a:t>
            </a:r>
          </a:p>
          <a:p>
            <a:pPr marL="114300" indent="0">
              <a:buNone/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🉑️同時比對</a:t>
            </a:r>
            <a:r>
              <a:rPr lang="zh-TW" altLang="en-US" sz="16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多份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報告藥敏結果</a:t>
            </a:r>
          </a:p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藥品框中出現「</a:t>
            </a:r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可替換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   </a:t>
            </a:r>
          </a:p>
          <a:p>
            <a:pPr marL="114300" indent="0">
              <a:buNone/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主要同成分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不同劑型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不同劑</a:t>
            </a:r>
            <a:endParaRPr lang="en-US" altLang="zh-TW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14300" indent="0">
              <a:buNone/>
            </a:pP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量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及同分類抗生素</a:t>
            </a:r>
          </a:p>
          <a:p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1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菌譜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」顯示最近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個月內有效</a:t>
            </a:r>
            <a:r>
              <a:rPr lang="en-US" altLang="zh-TW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(S)</a:t>
            </a:r>
            <a:r>
              <a:rPr lang="zh-TW" altLang="en-US" sz="1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的抗生素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7C229FC-2698-4625-85D2-9A624BC73C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8" name="Google Shape;343;p13">
            <a:extLst>
              <a:ext uri="{FF2B5EF4-FFF2-40B4-BE49-F238E27FC236}">
                <a16:creationId xmlns:a16="http://schemas.microsoft.com/office/drawing/2014/main" id="{1C68A91A-4D52-43A8-A0EB-FCCF45F1A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764" y="332318"/>
            <a:ext cx="693754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88FDA7D9-9676-4C16-80F9-6447B5978510}"/>
              </a:ext>
            </a:extLst>
          </p:cNvPr>
          <p:cNvGrpSpPr/>
          <p:nvPr/>
        </p:nvGrpSpPr>
        <p:grpSpPr>
          <a:xfrm>
            <a:off x="288285" y="1415018"/>
            <a:ext cx="4963441" cy="3160927"/>
            <a:chOff x="288285" y="1415018"/>
            <a:chExt cx="4963441" cy="3160927"/>
          </a:xfrm>
        </p:grpSpPr>
        <p:grpSp>
          <p:nvGrpSpPr>
            <p:cNvPr id="3" name="群組 2">
              <a:extLst>
                <a:ext uri="{FF2B5EF4-FFF2-40B4-BE49-F238E27FC236}">
                  <a16:creationId xmlns:a16="http://schemas.microsoft.com/office/drawing/2014/main" id="{7B9196B9-A0A2-483F-82B9-7180BBF4902A}"/>
                </a:ext>
              </a:extLst>
            </p:cNvPr>
            <p:cNvGrpSpPr/>
            <p:nvPr/>
          </p:nvGrpSpPr>
          <p:grpSpPr>
            <a:xfrm>
              <a:off x="288285" y="1415018"/>
              <a:ext cx="4963441" cy="3160927"/>
              <a:chOff x="288284" y="1419600"/>
              <a:chExt cx="4963441" cy="3160927"/>
            </a:xfrm>
          </p:grpSpPr>
          <p:pic>
            <p:nvPicPr>
              <p:cNvPr id="9" name="圖片 8">
                <a:extLst>
                  <a:ext uri="{FF2B5EF4-FFF2-40B4-BE49-F238E27FC236}">
                    <a16:creationId xmlns:a16="http://schemas.microsoft.com/office/drawing/2014/main" id="{5615D982-60F6-4A4D-ACA3-19257CE935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33396" b="5810"/>
              <a:stretch/>
            </p:blipFill>
            <p:spPr>
              <a:xfrm>
                <a:off x="288284" y="1419600"/>
                <a:ext cx="4963441" cy="3160927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10" name="文字方塊 9">
                <a:extLst>
                  <a:ext uri="{FF2B5EF4-FFF2-40B4-BE49-F238E27FC236}">
                    <a16:creationId xmlns:a16="http://schemas.microsoft.com/office/drawing/2014/main" id="{661AE526-4BDF-459E-BBC6-B5956CD84083}"/>
                  </a:ext>
                </a:extLst>
              </p:cNvPr>
              <p:cNvSpPr txBox="1"/>
              <p:nvPr/>
            </p:nvSpPr>
            <p:spPr>
              <a:xfrm>
                <a:off x="2267744" y="3075806"/>
                <a:ext cx="792088" cy="307777"/>
              </a:xfrm>
              <a:prstGeom prst="rect">
                <a:avLst/>
              </a:prstGeom>
              <a:noFill/>
              <a:ln>
                <a:solidFill>
                  <a:schemeClr val="tx2">
                    <a:lumMod val="1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藥品框</a:t>
                </a:r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08641B0C-F493-4032-B209-E243959D0C37}"/>
                  </a:ext>
                </a:extLst>
              </p:cNvPr>
              <p:cNvSpPr txBox="1"/>
              <p:nvPr/>
            </p:nvSpPr>
            <p:spPr>
              <a:xfrm>
                <a:off x="442764" y="3097516"/>
                <a:ext cx="1008112" cy="307777"/>
              </a:xfrm>
              <a:prstGeom prst="rect">
                <a:avLst/>
              </a:prstGeom>
              <a:noFill/>
              <a:ln>
                <a:solidFill>
                  <a:schemeClr val="tx2">
                    <a:lumMod val="1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檢驗報告</a:t>
                </a:r>
              </a:p>
            </p:txBody>
          </p:sp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75DEFD08-5F0E-41AA-A9F6-A6A2C6DD9E1E}"/>
                  </a:ext>
                </a:extLst>
              </p:cNvPr>
              <p:cNvSpPr txBox="1"/>
              <p:nvPr/>
            </p:nvSpPr>
            <p:spPr>
              <a:xfrm>
                <a:off x="4033895" y="3795886"/>
                <a:ext cx="792088" cy="307777"/>
              </a:xfrm>
              <a:prstGeom prst="rect">
                <a:avLst/>
              </a:prstGeom>
              <a:noFill/>
              <a:ln>
                <a:solidFill>
                  <a:schemeClr val="tx2">
                    <a:lumMod val="1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菌譜</a:t>
                </a:r>
              </a:p>
            </p:txBody>
          </p:sp>
          <p:sp>
            <p:nvSpPr>
              <p:cNvPr id="13" name="文字方塊 12">
                <a:extLst>
                  <a:ext uri="{FF2B5EF4-FFF2-40B4-BE49-F238E27FC236}">
                    <a16:creationId xmlns:a16="http://schemas.microsoft.com/office/drawing/2014/main" id="{D1FA32A4-E1D9-40F8-9B93-5871BCE81E6A}"/>
                  </a:ext>
                </a:extLst>
              </p:cNvPr>
              <p:cNvSpPr txBox="1"/>
              <p:nvPr/>
            </p:nvSpPr>
            <p:spPr>
              <a:xfrm>
                <a:off x="4022463" y="2592547"/>
                <a:ext cx="792088" cy="307777"/>
              </a:xfrm>
              <a:prstGeom prst="rect">
                <a:avLst/>
              </a:prstGeom>
              <a:noFill/>
              <a:ln>
                <a:solidFill>
                  <a:schemeClr val="tx2">
                    <a:lumMod val="1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AI</a:t>
                </a:r>
                <a:r>
                  <a:rPr lang="zh-TW" altLang="en-US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演算</a:t>
                </a:r>
              </a:p>
            </p:txBody>
          </p:sp>
          <p:sp>
            <p:nvSpPr>
              <p:cNvPr id="14" name="文字方塊 13">
                <a:extLst>
                  <a:ext uri="{FF2B5EF4-FFF2-40B4-BE49-F238E27FC236}">
                    <a16:creationId xmlns:a16="http://schemas.microsoft.com/office/drawing/2014/main" id="{A53CDD5E-1DB2-4DC9-894C-B14FCC2CF278}"/>
                  </a:ext>
                </a:extLst>
              </p:cNvPr>
              <p:cNvSpPr txBox="1"/>
              <p:nvPr/>
            </p:nvSpPr>
            <p:spPr>
              <a:xfrm>
                <a:off x="1765046" y="4103663"/>
                <a:ext cx="792088" cy="307777"/>
              </a:xfrm>
              <a:prstGeom prst="rect">
                <a:avLst/>
              </a:prstGeom>
              <a:noFill/>
              <a:ln>
                <a:solidFill>
                  <a:schemeClr val="tx2">
                    <a:lumMod val="1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zh-TW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TPR</a:t>
                </a:r>
                <a:endPara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15" name="文字方塊 14">
              <a:extLst>
                <a:ext uri="{FF2B5EF4-FFF2-40B4-BE49-F238E27FC236}">
                  <a16:creationId xmlns:a16="http://schemas.microsoft.com/office/drawing/2014/main" id="{77E62F93-4CAE-474D-83A9-A17B84A6F4CD}"/>
                </a:ext>
              </a:extLst>
            </p:cNvPr>
            <p:cNvSpPr txBox="1"/>
            <p:nvPr/>
          </p:nvSpPr>
          <p:spPr>
            <a:xfrm>
              <a:off x="2185107" y="1746198"/>
              <a:ext cx="1624530" cy="307777"/>
            </a:xfrm>
            <a:prstGeom prst="rect">
              <a:avLst/>
            </a:prstGeom>
            <a:noFill/>
            <a:ln>
              <a:solidFill>
                <a:schemeClr val="tx2">
                  <a:lumMod val="1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參考資訊列</a:t>
              </a:r>
            </a:p>
          </p:txBody>
        </p:sp>
      </p:grpSp>
      <p:sp>
        <p:nvSpPr>
          <p:cNvPr id="18" name="Google Shape;345;p13">
            <a:extLst>
              <a:ext uri="{FF2B5EF4-FFF2-40B4-BE49-F238E27FC236}">
                <a16:creationId xmlns:a16="http://schemas.microsoft.com/office/drawing/2014/main" id="{A5211A60-495D-4EE3-BBD2-08714C1965E8}"/>
              </a:ext>
            </a:extLst>
          </p:cNvPr>
          <p:cNvSpPr txBox="1">
            <a:spLocks/>
          </p:cNvSpPr>
          <p:nvPr/>
        </p:nvSpPr>
        <p:spPr>
          <a:xfrm>
            <a:off x="5714398" y="1251606"/>
            <a:ext cx="2241978" cy="50818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一頁化資訊服務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1483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97E1EC7-C5E7-4387-81CC-3B4240736A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48064" y="1927225"/>
            <a:ext cx="3729411" cy="1289050"/>
          </a:xfrm>
        </p:spPr>
        <p:txBody>
          <a:bodyPr/>
          <a:lstStyle/>
          <a:p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新藥囑系統，有三天微生物檢驗報告，智抗菌 呈現</a:t>
            </a:r>
            <a:r>
              <a:rPr lang="zh-TW" altLang="en-US" sz="2400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紅色</a:t>
            </a:r>
            <a:endParaRPr lang="en-US" altLang="zh-TW" sz="2400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增加上下鍵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7C229FC-2698-4625-85D2-9A624BC73C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343;p13">
            <a:extLst>
              <a:ext uri="{FF2B5EF4-FFF2-40B4-BE49-F238E27FC236}">
                <a16:creationId xmlns:a16="http://schemas.microsoft.com/office/drawing/2014/main" id="{1C68A91A-4D52-43A8-A0EB-FCCF45F1A6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764" y="332318"/>
            <a:ext cx="693754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1" name="群組 10">
            <a:extLst>
              <a:ext uri="{FF2B5EF4-FFF2-40B4-BE49-F238E27FC236}">
                <a16:creationId xmlns:a16="http://schemas.microsoft.com/office/drawing/2014/main" id="{C842B70E-0B4D-4CE1-8783-A0388AAC8E0A}"/>
              </a:ext>
            </a:extLst>
          </p:cNvPr>
          <p:cNvGrpSpPr/>
          <p:nvPr/>
        </p:nvGrpSpPr>
        <p:grpSpPr>
          <a:xfrm>
            <a:off x="180008" y="1259304"/>
            <a:ext cx="4824536" cy="2952328"/>
            <a:chOff x="180008" y="1259304"/>
            <a:chExt cx="4824536" cy="2952328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24503D74-ED05-40FC-8038-1AE7549E47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445" b="3738"/>
            <a:stretch/>
          </p:blipFill>
          <p:spPr bwMode="auto">
            <a:xfrm>
              <a:off x="180008" y="1259304"/>
              <a:ext cx="4824536" cy="29523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4EEAFFB5-C493-4AAC-9820-CE5D5F199058}"/>
                </a:ext>
              </a:extLst>
            </p:cNvPr>
            <p:cNvSpPr/>
            <p:nvPr/>
          </p:nvSpPr>
          <p:spPr>
            <a:xfrm>
              <a:off x="442764" y="1491630"/>
              <a:ext cx="672852" cy="144016"/>
            </a:xfrm>
            <a:prstGeom prst="rect">
              <a:avLst/>
            </a:prstGeom>
            <a:solidFill>
              <a:srgbClr val="E0E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" name="群組 9">
            <a:extLst>
              <a:ext uri="{FF2B5EF4-FFF2-40B4-BE49-F238E27FC236}">
                <a16:creationId xmlns:a16="http://schemas.microsoft.com/office/drawing/2014/main" id="{7993D130-36FA-4BEB-A54C-0271D6EA46D0}"/>
              </a:ext>
            </a:extLst>
          </p:cNvPr>
          <p:cNvGrpSpPr/>
          <p:nvPr/>
        </p:nvGrpSpPr>
        <p:grpSpPr>
          <a:xfrm>
            <a:off x="180008" y="2245568"/>
            <a:ext cx="4824536" cy="2859782"/>
            <a:chOff x="180008" y="2245568"/>
            <a:chExt cx="4824536" cy="2859782"/>
          </a:xfrm>
        </p:grpSpPr>
        <p:pic>
          <p:nvPicPr>
            <p:cNvPr id="2054" name="Picture 6">
              <a:extLst>
                <a:ext uri="{FF2B5EF4-FFF2-40B4-BE49-F238E27FC236}">
                  <a16:creationId xmlns:a16="http://schemas.microsoft.com/office/drawing/2014/main" id="{1449054A-95B0-4445-AB60-36E970963F1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3602" b="3800"/>
            <a:stretch/>
          </p:blipFill>
          <p:spPr bwMode="auto">
            <a:xfrm>
              <a:off x="180008" y="2245568"/>
              <a:ext cx="4824536" cy="28597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EC1DEC5-5CE3-4A53-8611-C1DADA45420A}"/>
                </a:ext>
              </a:extLst>
            </p:cNvPr>
            <p:cNvSpPr/>
            <p:nvPr/>
          </p:nvSpPr>
          <p:spPr>
            <a:xfrm>
              <a:off x="442764" y="2433826"/>
              <a:ext cx="672852" cy="144016"/>
            </a:xfrm>
            <a:prstGeom prst="rect">
              <a:avLst/>
            </a:prstGeom>
            <a:solidFill>
              <a:srgbClr val="E0EA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69B00FBE-934A-41CD-A74E-1D4A99D0B713}"/>
              </a:ext>
            </a:extLst>
          </p:cNvPr>
          <p:cNvSpPr/>
          <p:nvPr/>
        </p:nvSpPr>
        <p:spPr>
          <a:xfrm rot="16365782">
            <a:off x="6797722" y="2856395"/>
            <a:ext cx="144016" cy="144016"/>
          </a:xfrm>
          <a:prstGeom prst="triangle">
            <a:avLst/>
          </a:prstGeom>
          <a:solidFill>
            <a:srgbClr val="8BC3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等腰三角形 16">
            <a:extLst>
              <a:ext uri="{FF2B5EF4-FFF2-40B4-BE49-F238E27FC236}">
                <a16:creationId xmlns:a16="http://schemas.microsoft.com/office/drawing/2014/main" id="{1383E062-A775-43A0-8AF1-61B7D866CCE1}"/>
              </a:ext>
            </a:extLst>
          </p:cNvPr>
          <p:cNvSpPr/>
          <p:nvPr/>
        </p:nvSpPr>
        <p:spPr>
          <a:xfrm rot="5400000">
            <a:off x="7092280" y="2859783"/>
            <a:ext cx="144016" cy="144016"/>
          </a:xfrm>
          <a:prstGeom prst="triangle">
            <a:avLst/>
          </a:prstGeom>
          <a:solidFill>
            <a:srgbClr val="8BC3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Google Shape;345;p13">
            <a:extLst>
              <a:ext uri="{FF2B5EF4-FFF2-40B4-BE49-F238E27FC236}">
                <a16:creationId xmlns:a16="http://schemas.microsoft.com/office/drawing/2014/main" id="{E8536F85-31E2-47E3-AA84-DDEE85760DAC}"/>
              </a:ext>
            </a:extLst>
          </p:cNvPr>
          <p:cNvSpPr txBox="1">
            <a:spLocks/>
          </p:cNvSpPr>
          <p:nvPr/>
        </p:nvSpPr>
        <p:spPr>
          <a:xfrm>
            <a:off x="5714398" y="1251606"/>
            <a:ext cx="2241978" cy="508184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429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Light"/>
              <a:buChar char="▹"/>
              <a:defRPr sz="1800" b="0" i="0" u="none" strike="noStrike" cap="none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減少跳頁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7EFD4B61-09AC-40D1-9141-2765A6CA8C12}"/>
              </a:ext>
            </a:extLst>
          </p:cNvPr>
          <p:cNvSpPr/>
          <p:nvPr/>
        </p:nvSpPr>
        <p:spPr>
          <a:xfrm>
            <a:off x="6300192" y="2355726"/>
            <a:ext cx="644934" cy="323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6170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2E192F5-B8AA-4BEA-8E42-FF6043083C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Google Shape;343;p13">
            <a:extLst>
              <a:ext uri="{FF2B5EF4-FFF2-40B4-BE49-F238E27FC236}">
                <a16:creationId xmlns:a16="http://schemas.microsoft.com/office/drawing/2014/main" id="{ADA0CB24-490D-4F1C-B10D-14D576A09A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764" y="332318"/>
            <a:ext cx="693754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DE011C04-B32B-495A-B7A6-C9A5962EB575}"/>
              </a:ext>
            </a:extLst>
          </p:cNvPr>
          <p:cNvSpPr/>
          <p:nvPr/>
        </p:nvSpPr>
        <p:spPr>
          <a:xfrm rot="16200000">
            <a:off x="22616" y="2260469"/>
            <a:ext cx="2489448" cy="2031639"/>
          </a:xfrm>
          <a:prstGeom prst="ellipse">
            <a:avLst/>
          </a:prstGeom>
          <a:noFill/>
          <a:ln w="127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5DA484CE-4D11-4F55-98B8-30E629488C16}"/>
              </a:ext>
            </a:extLst>
          </p:cNvPr>
          <p:cNvSpPr/>
          <p:nvPr/>
        </p:nvSpPr>
        <p:spPr>
          <a:xfrm rot="16200000">
            <a:off x="2123566" y="2290297"/>
            <a:ext cx="2489448" cy="2031639"/>
          </a:xfrm>
          <a:prstGeom prst="ellipse">
            <a:avLst/>
          </a:prstGeom>
          <a:noFill/>
          <a:ln w="127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64F815D-2209-457B-BCE5-5146653E220D}"/>
              </a:ext>
            </a:extLst>
          </p:cNvPr>
          <p:cNvCxnSpPr/>
          <p:nvPr/>
        </p:nvCxnSpPr>
        <p:spPr>
          <a:xfrm flipV="1">
            <a:off x="-36512" y="3112027"/>
            <a:ext cx="5138328" cy="35787"/>
          </a:xfrm>
          <a:prstGeom prst="line">
            <a:avLst/>
          </a:prstGeom>
          <a:ln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083C9BC3-D88A-4C08-92B9-4673374C584E}"/>
              </a:ext>
            </a:extLst>
          </p:cNvPr>
          <p:cNvSpPr/>
          <p:nvPr/>
        </p:nvSpPr>
        <p:spPr>
          <a:xfrm>
            <a:off x="1658129" y="2874068"/>
            <a:ext cx="1224136" cy="432048"/>
          </a:xfrm>
          <a:prstGeom prst="round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March</a:t>
            </a:r>
            <a:endParaRPr lang="zh-TW" altLang="en-US" dirty="0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A4874FE8-91B7-4B5D-A86F-D553321FA683}"/>
              </a:ext>
            </a:extLst>
          </p:cNvPr>
          <p:cNvSpPr/>
          <p:nvPr/>
        </p:nvSpPr>
        <p:spPr>
          <a:xfrm>
            <a:off x="3989029" y="2848419"/>
            <a:ext cx="1224136" cy="432048"/>
          </a:xfrm>
          <a:prstGeom prst="round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April</a:t>
            </a:r>
            <a:endParaRPr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1F8A464-BED1-4667-90BE-7A8F340F4C66}"/>
              </a:ext>
            </a:extLst>
          </p:cNvPr>
          <p:cNvSpPr txBox="1"/>
          <p:nvPr/>
        </p:nvSpPr>
        <p:spPr>
          <a:xfrm>
            <a:off x="5448809" y="1184062"/>
            <a:ext cx="3397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3/26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內科宣導智抗菌的</a:t>
            </a:r>
            <a:r>
              <a:rPr lang="zh-TW" altLang="en-US" b="1" u="sng" dirty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醫師回饋</a:t>
            </a:r>
          </a:p>
        </p:txBody>
      </p:sp>
      <p:sp>
        <p:nvSpPr>
          <p:cNvPr id="18" name="弧形 17">
            <a:extLst>
              <a:ext uri="{FF2B5EF4-FFF2-40B4-BE49-F238E27FC236}">
                <a16:creationId xmlns:a16="http://schemas.microsoft.com/office/drawing/2014/main" id="{939B9606-44DA-4E8B-B876-AE356B7D7D97}"/>
              </a:ext>
            </a:extLst>
          </p:cNvPr>
          <p:cNvSpPr/>
          <p:nvPr/>
        </p:nvSpPr>
        <p:spPr>
          <a:xfrm rot="15585648">
            <a:off x="3359772" y="26467"/>
            <a:ext cx="819545" cy="3810633"/>
          </a:xfrm>
          <a:prstGeom prst="arc">
            <a:avLst>
              <a:gd name="adj1" fmla="val 16131530"/>
              <a:gd name="adj2" fmla="val 5115195"/>
            </a:avLst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5ADEAEE5-C40A-4BCE-BBFE-0B3C6B644B67}"/>
              </a:ext>
            </a:extLst>
          </p:cNvPr>
          <p:cNvGrpSpPr/>
          <p:nvPr/>
        </p:nvGrpSpPr>
        <p:grpSpPr>
          <a:xfrm>
            <a:off x="5496232" y="1511537"/>
            <a:ext cx="3587178" cy="1473053"/>
            <a:chOff x="432036" y="1625820"/>
            <a:chExt cx="7740352" cy="2230734"/>
          </a:xfrm>
        </p:grpSpPr>
        <p:pic>
          <p:nvPicPr>
            <p:cNvPr id="21" name="圖片 20">
              <a:extLst>
                <a:ext uri="{FF2B5EF4-FFF2-40B4-BE49-F238E27FC236}">
                  <a16:creationId xmlns:a16="http://schemas.microsoft.com/office/drawing/2014/main" id="{D42401D3-ED00-48F2-97D3-0D1B0A551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2036" y="1625820"/>
              <a:ext cx="7740352" cy="2230734"/>
            </a:xfrm>
            <a:prstGeom prst="rect">
              <a:avLst/>
            </a:prstGeom>
          </p:spPr>
        </p:pic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01AF6C5-5E3A-4D85-B805-FC576F0690B3}"/>
                </a:ext>
              </a:extLst>
            </p:cNvPr>
            <p:cNvSpPr/>
            <p:nvPr/>
          </p:nvSpPr>
          <p:spPr>
            <a:xfrm>
              <a:off x="2241121" y="1805367"/>
              <a:ext cx="330071" cy="1990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4A0E9BBC-D3BC-4408-8E51-1497B86CA486}"/>
              </a:ext>
            </a:extLst>
          </p:cNvPr>
          <p:cNvSpPr txBox="1"/>
          <p:nvPr/>
        </p:nvSpPr>
        <p:spPr>
          <a:xfrm>
            <a:off x="5449354" y="3034896"/>
            <a:ext cx="3587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3/31 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r>
              <a:rPr lang="en-US" altLang="zh-TW" b="1" u="sng" dirty="0">
                <a:solidFill>
                  <a:srgbClr val="00B05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功能提供智抗菌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r>
              <a:rPr lang="en-US" altLang="zh-TW" sz="1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mp4</a:t>
            </a:r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弧形 27">
            <a:extLst>
              <a:ext uri="{FF2B5EF4-FFF2-40B4-BE49-F238E27FC236}">
                <a16:creationId xmlns:a16="http://schemas.microsoft.com/office/drawing/2014/main" id="{F2F825EE-C568-4144-845E-82B732D9F173}"/>
              </a:ext>
            </a:extLst>
          </p:cNvPr>
          <p:cNvSpPr/>
          <p:nvPr/>
        </p:nvSpPr>
        <p:spPr>
          <a:xfrm rot="16200000" flipH="1">
            <a:off x="3287315" y="2311357"/>
            <a:ext cx="1155236" cy="4150443"/>
          </a:xfrm>
          <a:prstGeom prst="arc">
            <a:avLst>
              <a:gd name="adj1" fmla="val 16131530"/>
              <a:gd name="adj2" fmla="val 4836598"/>
            </a:avLst>
          </a:prstGeom>
          <a:ln w="63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F7E2F0F2-3868-4455-90BD-5402C8F22408}"/>
              </a:ext>
            </a:extLst>
          </p:cNvPr>
          <p:cNvSpPr txBox="1"/>
          <p:nvPr/>
        </p:nvSpPr>
        <p:spPr>
          <a:xfrm>
            <a:off x="632951" y="2592938"/>
            <a:ext cx="12241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資料傳輸</a:t>
            </a: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12C4D059-8AA5-48E1-A4AA-B34475D5F33D}"/>
              </a:ext>
            </a:extLst>
          </p:cNvPr>
          <p:cNvSpPr txBox="1"/>
          <p:nvPr/>
        </p:nvSpPr>
        <p:spPr>
          <a:xfrm>
            <a:off x="2585836" y="2553965"/>
            <a:ext cx="18157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solidFill>
                  <a:schemeClr val="accent2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新舊系統轉換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B25671C6-8B91-4E3A-A77F-664FB0D8EA66}"/>
              </a:ext>
            </a:extLst>
          </p:cNvPr>
          <p:cNvSpPr txBox="1"/>
          <p:nvPr/>
        </p:nvSpPr>
        <p:spPr>
          <a:xfrm>
            <a:off x="2897224" y="3301290"/>
            <a:ext cx="14378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測試平台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回饋修正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使用人數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77DA69F0-02AE-4891-963F-1C191B96CD73}"/>
              </a:ext>
            </a:extLst>
          </p:cNvPr>
          <p:cNvSpPr txBox="1"/>
          <p:nvPr/>
        </p:nvSpPr>
        <p:spPr>
          <a:xfrm>
            <a:off x="751471" y="3372748"/>
            <a:ext cx="9968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少數醫師測試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86B4DB-9375-4F7A-8887-23B1D20F4D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061" y="3392979"/>
            <a:ext cx="2160240" cy="1591449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D1BDDAB-9882-49E3-B747-8ACB3D2D69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4289" y="3531244"/>
            <a:ext cx="1081231" cy="127993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49044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45" name="Google Shape;1045;p24"/>
          <p:cNvGraphicFramePr/>
          <p:nvPr>
            <p:extLst>
              <p:ext uri="{D42A27DB-BD31-4B8C-83A1-F6EECF244321}">
                <p14:modId xmlns:p14="http://schemas.microsoft.com/office/powerpoint/2010/main" val="646725478"/>
              </p:ext>
            </p:extLst>
          </p:nvPr>
        </p:nvGraphicFramePr>
        <p:xfrm>
          <a:off x="91372" y="1428780"/>
          <a:ext cx="5109690" cy="1158220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686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70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35858">
                  <a:extLst>
                    <a:ext uri="{9D8B030D-6E8A-4147-A177-3AD203B41FA5}">
                      <a16:colId xmlns:a16="http://schemas.microsoft.com/office/drawing/2014/main" val="1485627348"/>
                    </a:ext>
                  </a:extLst>
                </a:gridCol>
              </a:tblGrid>
              <a:tr h="3633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點閱率</a:t>
                      </a:r>
                      <a:endParaRPr sz="1600" b="1" i="0" u="none" strike="noStrike" cap="none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改善方式</a:t>
                      </a:r>
                      <a:endParaRPr sz="1600" b="1" i="0" u="none" strike="noStrike" cap="none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335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新藥囑</a:t>
                      </a:r>
                      <a:endParaRPr sz="1600" b="1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低</a:t>
                      </a:r>
                      <a:endParaRPr b="1" dirty="0">
                        <a:solidFill>
                          <a:schemeClr val="tx2">
                            <a:lumMod val="2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原系統</a:t>
                      </a:r>
                      <a:r>
                        <a:rPr lang="zh-TW" altLang="en-US" b="1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重啟</a:t>
                      </a:r>
                      <a:r>
                        <a:rPr lang="zh-TW" altLang="en-US" sz="1400" b="1" i="0" u="none" strike="noStrike" cap="none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自動</a:t>
                      </a:r>
                      <a:r>
                        <a:rPr lang="zh-TW" altLang="en-US" b="1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連結</a:t>
                      </a:r>
                      <a:r>
                        <a:rPr lang="zh-TW" alt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新藥囑系統功能</a:t>
                      </a:r>
                      <a:endParaRPr lang="en-US" altLang="zh-TW" b="1" dirty="0">
                        <a:solidFill>
                          <a:schemeClr val="tx2">
                            <a:lumMod val="2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  <a:p>
                      <a:pPr marL="342900" lvl="0" indent="-342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AutoNum type="arabicPeriod"/>
                      </a:pPr>
                      <a:r>
                        <a:rPr lang="zh-TW" alt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各科部宣傳</a:t>
                      </a:r>
                      <a:endParaRPr lang="en-US" altLang="zh-TW" b="1" dirty="0">
                        <a:solidFill>
                          <a:schemeClr val="tx2">
                            <a:lumMod val="2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35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智抗菌</a:t>
                      </a:r>
                      <a:endParaRPr sz="1600" b="1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低</a:t>
                      </a: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46" name="Google Shape;1046;p2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1047" name="Google Shape;1047;p24"/>
          <p:cNvGrpSpPr/>
          <p:nvPr/>
        </p:nvGrpSpPr>
        <p:grpSpPr>
          <a:xfrm>
            <a:off x="7221291" y="110691"/>
            <a:ext cx="1656184" cy="1142970"/>
            <a:chOff x="2012475" y="393272"/>
            <a:chExt cx="4440240" cy="4609126"/>
          </a:xfrm>
        </p:grpSpPr>
        <p:sp>
          <p:nvSpPr>
            <p:cNvPr id="1048" name="Google Shape;1048;p24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24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24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24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24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24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24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24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24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24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24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24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24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24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24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24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24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24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24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24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24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24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24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24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24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24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24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24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24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24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24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24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24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24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24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24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24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24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24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24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24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24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24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24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24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24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24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24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24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24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24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24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24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24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24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24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24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24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24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24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24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24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24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24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24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24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24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24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24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24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24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24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24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24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24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24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24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24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24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24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24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24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24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24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24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24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24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24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" name="Google Shape;343;p13">
            <a:extLst>
              <a:ext uri="{FF2B5EF4-FFF2-40B4-BE49-F238E27FC236}">
                <a16:creationId xmlns:a16="http://schemas.microsoft.com/office/drawing/2014/main" id="{E5C5A978-2D6E-49FC-9B19-A6387EC1BA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764" y="332318"/>
            <a:ext cx="6937547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智抗菌</a:t>
            </a:r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新藥囑</a:t>
            </a:r>
            <a:b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 Platform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600" b="1" dirty="0">
                <a:solidFill>
                  <a:schemeClr val="bg1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Clinical Decision Support Systems</a:t>
            </a:r>
            <a:endParaRPr lang="zh-TW" altLang="en-US" b="1" dirty="0">
              <a:solidFill>
                <a:schemeClr val="bg1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02" name="Google Shape;1045;p24">
            <a:extLst>
              <a:ext uri="{FF2B5EF4-FFF2-40B4-BE49-F238E27FC236}">
                <a16:creationId xmlns:a16="http://schemas.microsoft.com/office/drawing/2014/main" id="{C8D35A68-2822-48CD-ACA8-4AD56F7B30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544019"/>
              </p:ext>
            </p:extLst>
          </p:nvPr>
        </p:nvGraphicFramePr>
        <p:xfrm>
          <a:off x="91372" y="2859782"/>
          <a:ext cx="2968460" cy="1687828"/>
        </p:xfrm>
        <a:graphic>
          <a:graphicData uri="http://schemas.openxmlformats.org/drawingml/2006/table">
            <a:tbl>
              <a:tblPr>
                <a:noFill/>
                <a:tableStyleId>{11E2214B-EEA6-4F0E-851E-DA328E0D34B4}</a:tableStyleId>
              </a:tblPr>
              <a:tblGrid>
                <a:gridCol w="16723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2564069981"/>
                    </a:ext>
                  </a:extLst>
                </a:gridCol>
              </a:tblGrid>
              <a:tr h="5314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i="0" u="none" strike="noStrike" cap="none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預測準確度</a:t>
                      </a:r>
                      <a:endParaRPr lang="en-US" altLang="zh-TW" sz="1600" b="1" i="0" u="none" strike="noStrike" cap="none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AUC</a:t>
                      </a:r>
                      <a:endParaRPr sz="1600" b="1" i="0" u="none" strike="noStrike" cap="none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4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敗血症風險預測</a:t>
                      </a:r>
                      <a:endParaRPr sz="1600" b="1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0.86</a:t>
                      </a:r>
                      <a:endParaRPr b="1" dirty="0">
                        <a:solidFill>
                          <a:schemeClr val="tx2">
                            <a:lumMod val="25000"/>
                          </a:schemeClr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4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dirty="0">
                          <a:solidFill>
                            <a:schemeClr val="accent1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抗藥性菌株預測</a:t>
                      </a:r>
                      <a:endParaRPr sz="1600" b="1" dirty="0">
                        <a:solidFill>
                          <a:schemeClr val="accent1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600" b="1" dirty="0">
                          <a:solidFill>
                            <a:schemeClr val="tx2">
                              <a:lumMod val="25000"/>
                            </a:schemeClr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Barlow"/>
                          <a:sym typeface="Barlow"/>
                        </a:rPr>
                        <a:t>尚未上線</a:t>
                      </a:r>
                      <a:endParaRPr sz="1600" b="1" dirty="0">
                        <a:solidFill>
                          <a:schemeClr val="tx2">
                            <a:lumMod val="25000"/>
                          </a:schemeClr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8594268"/>
                  </a:ext>
                </a:extLst>
              </a:tr>
            </a:tbl>
          </a:graphicData>
        </a:graphic>
      </p:graphicFrame>
      <p:graphicFrame>
        <p:nvGraphicFramePr>
          <p:cNvPr id="100" name="表格 7">
            <a:extLst>
              <a:ext uri="{FF2B5EF4-FFF2-40B4-BE49-F238E27FC236}">
                <a16:creationId xmlns:a16="http://schemas.microsoft.com/office/drawing/2014/main" id="{3034D572-0076-49E2-8A92-D8DBB5975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85496"/>
              </p:ext>
            </p:extLst>
          </p:nvPr>
        </p:nvGraphicFramePr>
        <p:xfrm>
          <a:off x="3213486" y="2910292"/>
          <a:ext cx="5839142" cy="118440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60243">
                  <a:extLst>
                    <a:ext uri="{9D8B030D-6E8A-4147-A177-3AD203B41FA5}">
                      <a16:colId xmlns:a16="http://schemas.microsoft.com/office/drawing/2014/main" val="2903850385"/>
                    </a:ext>
                  </a:extLst>
                </a:gridCol>
                <a:gridCol w="851680">
                  <a:extLst>
                    <a:ext uri="{9D8B030D-6E8A-4147-A177-3AD203B41FA5}">
                      <a16:colId xmlns:a16="http://schemas.microsoft.com/office/drawing/2014/main" val="2361945974"/>
                    </a:ext>
                  </a:extLst>
                </a:gridCol>
                <a:gridCol w="851680">
                  <a:extLst>
                    <a:ext uri="{9D8B030D-6E8A-4147-A177-3AD203B41FA5}">
                      <a16:colId xmlns:a16="http://schemas.microsoft.com/office/drawing/2014/main" val="1992534135"/>
                    </a:ext>
                  </a:extLst>
                </a:gridCol>
                <a:gridCol w="851680">
                  <a:extLst>
                    <a:ext uri="{9D8B030D-6E8A-4147-A177-3AD203B41FA5}">
                      <a16:colId xmlns:a16="http://schemas.microsoft.com/office/drawing/2014/main" val="4117466318"/>
                    </a:ext>
                  </a:extLst>
                </a:gridCol>
                <a:gridCol w="928019">
                  <a:extLst>
                    <a:ext uri="{9D8B030D-6E8A-4147-A177-3AD203B41FA5}">
                      <a16:colId xmlns:a16="http://schemas.microsoft.com/office/drawing/2014/main" val="1170672772"/>
                    </a:ext>
                  </a:extLst>
                </a:gridCol>
                <a:gridCol w="876307">
                  <a:extLst>
                    <a:ext uri="{9D8B030D-6E8A-4147-A177-3AD203B41FA5}">
                      <a16:colId xmlns:a16="http://schemas.microsoft.com/office/drawing/2014/main" val="2737080294"/>
                    </a:ext>
                  </a:extLst>
                </a:gridCol>
                <a:gridCol w="819533">
                  <a:extLst>
                    <a:ext uri="{9D8B030D-6E8A-4147-A177-3AD203B41FA5}">
                      <a16:colId xmlns:a16="http://schemas.microsoft.com/office/drawing/2014/main" val="3303814856"/>
                    </a:ext>
                  </a:extLst>
                </a:gridCol>
              </a:tblGrid>
              <a:tr h="330963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A8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CCU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H9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MICU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RICU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SCU1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305489"/>
                  </a:ext>
                </a:extLst>
              </a:tr>
              <a:tr h="407127"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N </a:t>
                      </a:r>
                      <a:endParaRPr lang="zh-TW" altLang="en-US" sz="1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1.887097 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1.166667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5.411765 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dirty="0">
                          <a:solidFill>
                            <a:srgbClr val="FF0000"/>
                          </a:solidFill>
                        </a:rPr>
                        <a:t>12.7</a:t>
                      </a:r>
                      <a:r>
                        <a:rPr lang="pt-BR" altLang="zh-TW" sz="1100" dirty="0"/>
                        <a:t>09677</a:t>
                      </a:r>
                      <a:endParaRPr lang="zh-TW" altLang="en-US" sz="1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dirty="0">
                          <a:solidFill>
                            <a:srgbClr val="FF0000"/>
                          </a:solidFill>
                        </a:rPr>
                        <a:t>12.2</a:t>
                      </a:r>
                      <a:r>
                        <a:rPr lang="pt-BR" altLang="zh-TW" sz="1100" dirty="0"/>
                        <a:t>58065</a:t>
                      </a:r>
                      <a:endParaRPr lang="zh-TW" altLang="en-US" sz="1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altLang="zh-TW" sz="1100" dirty="0"/>
                        <a:t>2.836364</a:t>
                      </a:r>
                    </a:p>
                    <a:p>
                      <a:endParaRPr lang="zh-TW" altLang="en-US" sz="11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6001996"/>
                  </a:ext>
                </a:extLst>
              </a:tr>
              <a:tr h="407127">
                <a:tc>
                  <a:txBody>
                    <a:bodyPr/>
                    <a:lstStyle/>
                    <a:p>
                      <a:r>
                        <a:rPr lang="pt-BR" altLang="zh-TW" sz="1100" dirty="0"/>
                        <a:t>sepsis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0.306452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0.683333 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0.411765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TW" sz="1100" dirty="0">
                          <a:solidFill>
                            <a:srgbClr val="FF0000"/>
                          </a:solidFill>
                        </a:rPr>
                        <a:t>8.2</a:t>
                      </a:r>
                      <a:r>
                        <a:rPr lang="pt-BR" altLang="zh-TW" sz="1100" dirty="0"/>
                        <a:t>25806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altLang="zh-TW" sz="1100" dirty="0">
                          <a:solidFill>
                            <a:srgbClr val="FF0000"/>
                          </a:solidFill>
                        </a:rPr>
                        <a:t>8.6</a:t>
                      </a:r>
                      <a:r>
                        <a:rPr lang="pt-BR" altLang="zh-TW" sz="1100" dirty="0"/>
                        <a:t>61290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pt-BR" altLang="zh-TW" sz="1100" dirty="0"/>
                        <a:t>1.672727</a:t>
                      </a:r>
                      <a:endParaRPr lang="zh-TW" altLang="en-US" sz="1100" dirty="0"/>
                    </a:p>
                    <a:p>
                      <a:endParaRPr lang="zh-TW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511180"/>
                  </a:ext>
                </a:extLst>
              </a:tr>
            </a:tbl>
          </a:graphicData>
        </a:graphic>
      </p:graphicFrame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5AD47B82-616D-43D5-910C-085E2DCEA7DB}"/>
              </a:ext>
            </a:extLst>
          </p:cNvPr>
          <p:cNvSpPr txBox="1"/>
          <p:nvPr/>
        </p:nvSpPr>
        <p:spPr>
          <a:xfrm>
            <a:off x="3213486" y="4153547"/>
            <a:ext cx="547631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110.2</a:t>
            </a:r>
            <a:r>
              <a:rPr lang="zh-TW" alt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資料當作</a:t>
            </a:r>
            <a:r>
              <a:rPr lang="en-US" altLang="zh-TW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baseline</a:t>
            </a:r>
            <a:r>
              <a:rPr lang="zh-TW" alt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 </a:t>
            </a:r>
            <a:r>
              <a:rPr lang="en-US" altLang="zh-TW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A8</a:t>
            </a:r>
            <a:r>
              <a:rPr lang="zh-TW" alt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病房平均預測</a:t>
            </a:r>
            <a:r>
              <a:rPr lang="en-US" altLang="zh-TW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1.88</a:t>
            </a:r>
            <a:r>
              <a:rPr lang="zh-TW" alt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人 有</a:t>
            </a:r>
            <a:r>
              <a:rPr lang="en-US" altLang="zh-TW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0.3</a:t>
            </a:r>
            <a:r>
              <a:rPr lang="zh-TW" alt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人感染敗血症風機率</a:t>
            </a:r>
          </a:p>
        </p:txBody>
      </p:sp>
      <p:graphicFrame>
        <p:nvGraphicFramePr>
          <p:cNvPr id="104" name="表格 7">
            <a:extLst>
              <a:ext uri="{FF2B5EF4-FFF2-40B4-BE49-F238E27FC236}">
                <a16:creationId xmlns:a16="http://schemas.microsoft.com/office/drawing/2014/main" id="{832E0E1F-D6AF-4F3C-B460-D13D312C2B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482413"/>
              </p:ext>
            </p:extLst>
          </p:nvPr>
        </p:nvGraphicFramePr>
        <p:xfrm>
          <a:off x="5364088" y="1427656"/>
          <a:ext cx="3052257" cy="114521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626766">
                  <a:extLst>
                    <a:ext uri="{9D8B030D-6E8A-4147-A177-3AD203B41FA5}">
                      <a16:colId xmlns:a16="http://schemas.microsoft.com/office/drawing/2014/main" val="2903850385"/>
                    </a:ext>
                  </a:extLst>
                </a:gridCol>
                <a:gridCol w="808497">
                  <a:extLst>
                    <a:ext uri="{9D8B030D-6E8A-4147-A177-3AD203B41FA5}">
                      <a16:colId xmlns:a16="http://schemas.microsoft.com/office/drawing/2014/main" val="2361945974"/>
                    </a:ext>
                  </a:extLst>
                </a:gridCol>
                <a:gridCol w="808497">
                  <a:extLst>
                    <a:ext uri="{9D8B030D-6E8A-4147-A177-3AD203B41FA5}">
                      <a16:colId xmlns:a16="http://schemas.microsoft.com/office/drawing/2014/main" val="1992534135"/>
                    </a:ext>
                  </a:extLst>
                </a:gridCol>
                <a:gridCol w="808497">
                  <a:extLst>
                    <a:ext uri="{9D8B030D-6E8A-4147-A177-3AD203B41FA5}">
                      <a16:colId xmlns:a16="http://schemas.microsoft.com/office/drawing/2014/main" val="4117466318"/>
                    </a:ext>
                  </a:extLst>
                </a:gridCol>
              </a:tblGrid>
              <a:tr h="330963">
                <a:tc>
                  <a:txBody>
                    <a:bodyPr/>
                    <a:lstStyle/>
                    <a:p>
                      <a:r>
                        <a:rPr lang="zh-TW" altLang="en-US" sz="1100" b="1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職類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VS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F</a:t>
                      </a:r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R</a:t>
                      </a:r>
                      <a:endParaRPr lang="zh-TW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305489"/>
                  </a:ext>
                </a:extLst>
              </a:tr>
              <a:tr h="407127">
                <a:tc>
                  <a:txBody>
                    <a:bodyPr/>
                    <a:lstStyle/>
                    <a:p>
                      <a:r>
                        <a:rPr lang="en-US" altLang="zh-TW" sz="1100" dirty="0"/>
                        <a:t>N </a:t>
                      </a:r>
                      <a:endParaRPr lang="zh-TW" altLang="en-US" sz="1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 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23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-BR" altLang="zh-TW" sz="11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 6</a:t>
                      </a:r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6001996"/>
                  </a:ext>
                </a:extLst>
              </a:tr>
              <a:tr h="407127">
                <a:tc>
                  <a:txBody>
                    <a:bodyPr/>
                    <a:lstStyle/>
                    <a:p>
                      <a:endParaRPr lang="zh-TW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100" b="0" i="0" u="none" strike="noStrike" cap="none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51118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2884</TotalTime>
  <Words>674</Words>
  <Application>Microsoft Office PowerPoint</Application>
  <PresentationFormat>如螢幕大小 (16:9)</PresentationFormat>
  <Paragraphs>163</Paragraphs>
  <Slides>12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Raleway Thin</vt:lpstr>
      <vt:lpstr>Calibri</vt:lpstr>
      <vt:lpstr>Barlow Light</vt:lpstr>
      <vt:lpstr>Barlow</vt:lpstr>
      <vt:lpstr>微軟正黑體 Light</vt:lpstr>
      <vt:lpstr>微軟正黑體</vt:lpstr>
      <vt:lpstr>Arial</vt:lpstr>
      <vt:lpstr>Gaoler template</vt:lpstr>
      <vt:lpstr>智抗菌/新藥囑系統</vt:lpstr>
      <vt:lpstr>HIS優化再造工程 </vt:lpstr>
      <vt:lpstr>PowerPoint 簡報</vt:lpstr>
      <vt:lpstr>PowerPoint 簡報</vt:lpstr>
      <vt:lpstr>PowerPoint 簡報</vt:lpstr>
      <vt:lpstr>智抗菌/新藥囑 Computing Platform Clinical Decision Support Systems</vt:lpstr>
      <vt:lpstr>智抗菌/新藥囑 Computing Platform Clinical Decision Support Systems</vt:lpstr>
      <vt:lpstr>智抗菌/新藥囑 Computing Platform Clinical Decision Support Systems</vt:lpstr>
      <vt:lpstr>智抗菌/新藥囑 Computing Platform Clinical Decision Support Systems</vt:lpstr>
      <vt:lpstr>新系統平台進度</vt:lpstr>
      <vt:lpstr>HELLO!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user;Lulu 1100408</dc:creator>
  <cp:lastModifiedBy>lulu</cp:lastModifiedBy>
  <cp:revision>99</cp:revision>
  <dcterms:modified xsi:type="dcterms:W3CDTF">2021-04-16T02:59:45Z</dcterms:modified>
</cp:coreProperties>
</file>